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81383"/>
            <a:ext cx="7200000" cy="50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303200"/>
            <a:ext cx="8244250" cy="45288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2629" y="620126"/>
            <a:ext cx="7200000" cy="360362"/>
          </a:xfrm>
        </p:spPr>
        <p:txBody>
          <a:bodyPr/>
          <a:lstStyle>
            <a:lvl1pPr marL="0" indent="0">
              <a:buFont typeface="Arial" pitchFamily="34" charset="0"/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itchFamily="34" charset="0"/>
              <a:buNone/>
              <a:defRPr sz="2000" b="0">
                <a:solidFill>
                  <a:schemeClr val="tx2"/>
                </a:solidFill>
                <a:latin typeface="+mj-lt"/>
              </a:defRPr>
            </a:lvl2pPr>
            <a:lvl3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3pPr>
            <a:lvl4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4pPr>
            <a:lvl5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5pPr>
            <a:lvl6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6pPr>
            <a:lvl7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7pPr>
            <a:lvl8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8pPr>
            <a:lvl9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8E62ED-AB8B-4156-9C9C-C1B9F9320BF9}" type="datetime1">
              <a:rPr lang="en-US"/>
              <a:pPr>
                <a:defRPr/>
              </a:pPr>
              <a:t>2/4/2013</a:t>
            </a:fld>
            <a:r>
              <a:rPr lang="de-DE"/>
              <a:t>2012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Weber / Ferracci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3E93-18BF-409A-A15C-EC30CED7D6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56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7EC78E-CE38-486B-A400-14CC43BD70B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047927-BC8B-4132-9A64-FB270C5391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 Performance Packaging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Chris Lind</a:t>
            </a:r>
          </a:p>
          <a:p>
            <a:r>
              <a:rPr lang="en-US" dirty="0" smtClean="0"/>
              <a:t>Director Technology &amp; Regulatory Affairs</a:t>
            </a:r>
          </a:p>
          <a:p>
            <a:r>
              <a:rPr lang="en-US" dirty="0" smtClean="0"/>
              <a:t>Mauser USA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0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Refill versus New IBCs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totals of the 2011 numbers received are the following: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New Composite IBCs (all sizes combined)             2,574,513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New IBC Bottles (all sizes combined)                          860,296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The totals of the 2010 numbers received are the following: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New Composite IBCs (all sizes combined)             2,107,425 </a:t>
            </a:r>
            <a:br>
              <a:rPr lang="en-US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New IBC Bottles (all sizes combined)                          650,484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Reconditioned, Repaired and Remanufactured units not included as one IBC can make several trips per year.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9296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4"/>
          <p:cNvSpPr>
            <a:spLocks noGrp="1"/>
          </p:cNvSpPr>
          <p:nvPr>
            <p:ph type="title" idx="4294967295"/>
          </p:nvPr>
        </p:nvSpPr>
        <p:spPr>
          <a:xfrm>
            <a:off x="360363" y="180975"/>
            <a:ext cx="7199312" cy="5048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Rigid Bulk Packaging Demand by Market</a:t>
            </a:r>
          </a:p>
        </p:txBody>
      </p:sp>
      <p:sp>
        <p:nvSpPr>
          <p:cNvPr id="9219" name="Foliennummernplatzhalter 1"/>
          <p:cNvSpPr txBox="1">
            <a:spLocks noGrp="1"/>
          </p:cNvSpPr>
          <p:nvPr/>
        </p:nvSpPr>
        <p:spPr bwMode="auto">
          <a:xfrm>
            <a:off x="8531225" y="808038"/>
            <a:ext cx="6127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C1A3392-0A18-4148-90ED-5B1A2238E792}" type="slidenum">
              <a:rPr lang="de-DE" sz="1200">
                <a:solidFill>
                  <a:schemeClr val="tx2"/>
                </a:solidFill>
              </a:rPr>
              <a:pPr algn="ctr"/>
              <a:t>11</a:t>
            </a:fld>
            <a:endParaRPr lang="de-DE" sz="1200">
              <a:solidFill>
                <a:schemeClr val="tx2"/>
              </a:solidFill>
            </a:endParaRP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/>
          <a:srcRect l="33456" t="27003" r="28325" b="29254"/>
          <a:stretch>
            <a:fillRect/>
          </a:stretch>
        </p:blipFill>
        <p:spPr bwMode="auto">
          <a:xfrm>
            <a:off x="533400" y="1295400"/>
            <a:ext cx="3886201" cy="2593975"/>
          </a:xfrm>
          <a:prstGeom prst="rect">
            <a:avLst/>
          </a:prstGeom>
          <a:solidFill>
            <a:srgbClr val="C0C0C0">
              <a:alpha val="63136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/>
          <a:srcRect l="31259" t="39583" r="36310" b="15625"/>
          <a:stretch>
            <a:fillRect/>
          </a:stretch>
        </p:blipFill>
        <p:spPr bwMode="auto">
          <a:xfrm>
            <a:off x="5075722" y="3276600"/>
            <a:ext cx="350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4150895" y="3266173"/>
            <a:ext cx="914400" cy="914400"/>
          </a:xfrm>
          <a:custGeom>
            <a:avLst/>
            <a:gdLst>
              <a:gd name="T0" fmla="*/ 29032200 w 21600"/>
              <a:gd name="T1" fmla="*/ 0 h 21600"/>
              <a:gd name="T2" fmla="*/ 0 w 21600"/>
              <a:gd name="T3" fmla="*/ 19354798 h 21600"/>
              <a:gd name="T4" fmla="*/ 29032200 w 21600"/>
              <a:gd name="T5" fmla="*/ 38709597 h 21600"/>
              <a:gd name="T6" fmla="*/ 38709597 w 21600"/>
              <a:gd name="T7" fmla="*/ 1935479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Market studies lump all agricultural products together</a:t>
            </a:r>
          </a:p>
          <a:p>
            <a:r>
              <a:rPr lang="en-US" dirty="0" smtClean="0"/>
              <a:t>Does not include demand for reconditioned, repaired or remanufactured units</a:t>
            </a:r>
          </a:p>
          <a:p>
            <a:r>
              <a:rPr lang="en-US" dirty="0" smtClean="0"/>
              <a:t>Does not reflect manufacturers’ market concentrations</a:t>
            </a:r>
          </a:p>
          <a:p>
            <a:pPr lvl="1"/>
            <a:r>
              <a:rPr lang="en-US" dirty="0" smtClean="0"/>
              <a:t>Some vendors are heavier into </a:t>
            </a:r>
            <a:r>
              <a:rPr lang="en-US" dirty="0" err="1" smtClean="0"/>
              <a:t>ag</a:t>
            </a:r>
            <a:r>
              <a:rPr lang="en-US" dirty="0" smtClean="0"/>
              <a:t> chemicals than others</a:t>
            </a:r>
          </a:p>
          <a:p>
            <a:pPr lvl="1"/>
            <a:r>
              <a:rPr lang="en-US" dirty="0" smtClean="0"/>
              <a:t>Does not reflect composite IBCs versus “asset tanks” or  metal IBCs</a:t>
            </a:r>
          </a:p>
          <a:p>
            <a:r>
              <a:rPr lang="en-US" dirty="0" smtClean="0"/>
              <a:t>Reporting may not be as accurate as one might think</a:t>
            </a:r>
          </a:p>
          <a:p>
            <a:pPr lvl="1"/>
            <a:r>
              <a:rPr lang="en-US" dirty="0" smtClean="0"/>
              <a:t>These studies are supposed to be blind—but do reporting entities over or under report</a:t>
            </a:r>
          </a:p>
          <a:p>
            <a:r>
              <a:rPr lang="en-US" dirty="0" smtClean="0"/>
              <a:t>Bottom line is that despite inherent inaccuracies a substantial number of IBCs are sold for pesticides and are refilled </a:t>
            </a:r>
            <a:r>
              <a:rPr lang="en-US" smtClean="0"/>
              <a:t>many times   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6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Packagings used to be specification based—the government told us packing manufacturers what the drums, etc. should look like and how they should be constructed</a:t>
            </a:r>
          </a:p>
          <a:p>
            <a:r>
              <a:rPr lang="en-US" dirty="0" smtClean="0"/>
              <a:t>In the 1990s the US DOT harmonized with the UN Model Regulations and went to Performance Oriented Packaging (POP), meaning they had to have specific performance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8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 Subcommittee of Experts on the Transport of Dangerous Goods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29 voting countries</a:t>
            </a:r>
          </a:p>
          <a:p>
            <a:r>
              <a:rPr lang="en-US" dirty="0" smtClean="0"/>
              <a:t>5 Non-voting observer countries</a:t>
            </a:r>
          </a:p>
          <a:p>
            <a:r>
              <a:rPr lang="en-US" dirty="0" smtClean="0"/>
              <a:t>35 Non-Governmental Organizations, Consultative Organizations etc.</a:t>
            </a:r>
          </a:p>
          <a:p>
            <a:pPr lvl="1"/>
            <a:r>
              <a:rPr lang="en-US" dirty="0" smtClean="0"/>
              <a:t>5 are international packaging groups (ICPP, ICIBCA, ICCR, ICDM, &amp; IFDI)</a:t>
            </a:r>
          </a:p>
          <a:p>
            <a:pPr lvl="1"/>
            <a:r>
              <a:rPr lang="en-US" dirty="0" smtClean="0"/>
              <a:t>Chemicals are represented by CEFIC and ICCA</a:t>
            </a:r>
          </a:p>
          <a:p>
            <a:r>
              <a:rPr lang="en-US" dirty="0" smtClean="0"/>
              <a:t>Non-voting participants can present both </a:t>
            </a:r>
            <a:r>
              <a:rPr lang="en-US" dirty="0" err="1" smtClean="0"/>
              <a:t>INFormal</a:t>
            </a:r>
            <a:r>
              <a:rPr lang="en-US" dirty="0" smtClean="0"/>
              <a:t> papers and Working Papers for consideration by the voting members and participate in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2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 Model Regulations &amp; US DOT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what is a design and require Design Qualification tests on all new designs, including remanufactured IBCs</a:t>
            </a:r>
          </a:p>
          <a:p>
            <a:r>
              <a:rPr lang="en-US" dirty="0" smtClean="0"/>
              <a:t>Requirements for recertification of design</a:t>
            </a:r>
          </a:p>
          <a:p>
            <a:pPr lvl="1"/>
            <a:r>
              <a:rPr lang="en-US" dirty="0" smtClean="0"/>
              <a:t>USA—yearly</a:t>
            </a:r>
          </a:p>
          <a:p>
            <a:pPr lvl="1"/>
            <a:r>
              <a:rPr lang="en-US" dirty="0" smtClean="0"/>
              <a:t>Canada—every other year</a:t>
            </a:r>
          </a:p>
          <a:p>
            <a:pPr lvl="1"/>
            <a:r>
              <a:rPr lang="en-US" dirty="0" smtClean="0"/>
              <a:t>Europe—none.  Once a DQ is certified they’re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1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Regulations Establish Hazard Classes &amp; Packing Groups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Explosive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Compressed gas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Flammable liquid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Flammable Solid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Oxidizer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Poison/Infectious Substance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Radioactive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Corrosive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Packing Groups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PG I Extreme Hazard</a:t>
            </a:r>
          </a:p>
          <a:p>
            <a:r>
              <a:rPr lang="en-US" dirty="0" smtClean="0"/>
              <a:t>PGII Major Hazard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PGIII  Minor Hazard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4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Regulations Establish Testing Procedures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Vibration test– one hour vibration at 1.6 mm lift</a:t>
            </a:r>
          </a:p>
          <a:p>
            <a:r>
              <a:rPr lang="en-US" dirty="0" smtClean="0"/>
              <a:t>Bottom Lift – Two lifts each way with 1.25 x permissible mass </a:t>
            </a:r>
          </a:p>
          <a:p>
            <a:r>
              <a:rPr lang="en-US" dirty="0" smtClean="0"/>
              <a:t>Stack Tests – 24 hour</a:t>
            </a:r>
          </a:p>
          <a:p>
            <a:r>
              <a:rPr lang="en-US" dirty="0" smtClean="0"/>
              <a:t>Leak Proofness – 5 minutes at 20 kPa PG II &amp; PG III</a:t>
            </a:r>
          </a:p>
          <a:p>
            <a:pPr lvl="1"/>
            <a:r>
              <a:rPr lang="en-US" dirty="0" smtClean="0"/>
              <a:t>Every bottle in production </a:t>
            </a:r>
            <a:r>
              <a:rPr lang="en-US" b="1" dirty="0" smtClean="0"/>
              <a:t>must</a:t>
            </a:r>
            <a:r>
              <a:rPr lang="en-US" dirty="0" smtClean="0"/>
              <a:t> be leak tested at 20 kPa for PG II &amp; PG III</a:t>
            </a:r>
          </a:p>
          <a:p>
            <a:r>
              <a:rPr lang="en-US" dirty="0" smtClean="0"/>
              <a:t>Hydrostatic Pressure – IBCs require 10 minutes at 100 kPa in EU; can be less in US &amp; Canada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Drop Test– 0.67-1.2  meters with IBC at -18°C  for PG III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8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DOT Regulatory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Quality System</a:t>
            </a:r>
          </a:p>
          <a:p>
            <a:r>
              <a:rPr lang="en-US" dirty="0" smtClean="0"/>
              <a:t>Security Training</a:t>
            </a:r>
          </a:p>
          <a:p>
            <a:r>
              <a:rPr lang="en-US" dirty="0" smtClean="0"/>
              <a:t>Security Plan</a:t>
            </a:r>
          </a:p>
          <a:p>
            <a:r>
              <a:rPr lang="en-US" dirty="0" smtClean="0"/>
              <a:t>Load Securement</a:t>
            </a:r>
          </a:p>
          <a:p>
            <a:pPr lvl="1"/>
            <a:r>
              <a:rPr lang="en-US" dirty="0" smtClean="0"/>
              <a:t>All modal regulations require that the load be secured from movement in every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8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DFD2-A19D-4281-863A-DF4306C8E50C}" type="slidenum">
              <a:rPr lang="en-US"/>
              <a:pPr/>
              <a:t>8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96200" cy="91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31HA1/</a:t>
            </a:r>
            <a:r>
              <a:rPr lang="en-US" sz="1800" dirty="0" smtClean="0">
                <a:solidFill>
                  <a:srgbClr val="C00000"/>
                </a:solidFill>
              </a:rPr>
              <a:t>Y</a:t>
            </a:r>
            <a:r>
              <a:rPr lang="en-US" sz="1800" dirty="0" smtClean="0"/>
              <a:t>/mm-</a:t>
            </a:r>
            <a:r>
              <a:rPr lang="en-US" sz="1800" dirty="0" err="1" smtClean="0"/>
              <a:t>yr</a:t>
            </a:r>
            <a:r>
              <a:rPr lang="en-US" sz="1800" dirty="0" smtClean="0"/>
              <a:t>/USA/M#/3800/2038/1041/57/100/mm-</a:t>
            </a:r>
            <a:r>
              <a:rPr lang="en-US" sz="1800" dirty="0" err="1" smtClean="0"/>
              <a:t>yr</a:t>
            </a:r>
            <a:r>
              <a:rPr lang="en-US" sz="1800" dirty="0" smtClean="0"/>
              <a:t> </a:t>
            </a:r>
            <a:r>
              <a:rPr lang="en-US" sz="1800" dirty="0"/>
              <a:t>mm-</a:t>
            </a:r>
            <a:r>
              <a:rPr lang="en-US" sz="1800" dirty="0" err="1"/>
              <a:t>yr</a:t>
            </a:r>
            <a:r>
              <a:rPr lang="en-US" sz="1800" dirty="0"/>
              <a:t>/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24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UN Symbol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CODE (49 CFR 178.702(a))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700" dirty="0" smtClean="0"/>
              <a:t>Referenced </a:t>
            </a:r>
            <a:r>
              <a:rPr lang="en-US" sz="1700" dirty="0"/>
              <a:t>in law as 31HZ1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>
                <a:solidFill>
                  <a:srgbClr val="FF0000"/>
                </a:solidFill>
              </a:rPr>
              <a:t>Packing Group Y or Z. 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(X (PG I) not </a:t>
            </a:r>
            <a:r>
              <a:rPr lang="en-US" sz="1700" dirty="0"/>
              <a:t>allowed by law in 31HZ1 </a:t>
            </a:r>
            <a:r>
              <a:rPr lang="en-US" sz="1700" dirty="0" smtClean="0"/>
              <a:t>IBC)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Month and Year of manufacture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Country authorizing mark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Manufacturer # or 3</a:t>
            </a:r>
            <a:r>
              <a:rPr lang="en-US" sz="1700" baseline="30000" dirty="0"/>
              <a:t>rd</a:t>
            </a:r>
            <a:r>
              <a:rPr lang="en-US" sz="1700" dirty="0"/>
              <a:t> Party </a:t>
            </a:r>
            <a:r>
              <a:rPr lang="en-US" sz="1700" dirty="0" smtClean="0"/>
              <a:t>Lab# or other registered symbol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u="sng" dirty="0"/>
              <a:t>Stacking load in kg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u="sng" dirty="0"/>
              <a:t>Maximum permissible gross mass in kg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Rated capacity in L at 20 degrees C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Tare mass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Gauge test pressure in kPa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Date of last leakproofness test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Date of last inspection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/>
              <a:t>Bottle must have code, M#, date of manufacture and country authorizing </a:t>
            </a:r>
            <a:r>
              <a:rPr lang="en-US" sz="1700" dirty="0" smtClean="0"/>
              <a:t>mark   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700" dirty="0" smtClean="0"/>
              <a:t>Finished unit also must have sticker with maximum allowable top load in transit </a:t>
            </a:r>
            <a:r>
              <a:rPr lang="en-US" sz="1800" dirty="0">
                <a:solidFill>
                  <a:schemeClr val="bg1"/>
                </a:solidFill>
              </a:rPr>
              <a:t>31HA1/31HG1/M4118/06 09/USA</a:t>
            </a:r>
          </a:p>
        </p:txBody>
      </p:sp>
      <p:pic>
        <p:nvPicPr>
          <p:cNvPr id="328709" name="Picture 5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17563"/>
            <a:ext cx="58420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3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an IBC meet the RPCL?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Packing Group III compliance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Y or Z on the UN Mark</a:t>
            </a:r>
          </a:p>
          <a:p>
            <a:pPr lvl="1"/>
            <a:r>
              <a:rPr lang="en-US" dirty="0" smtClean="0"/>
              <a:t>Meets the testing requirements for PGIII</a:t>
            </a:r>
          </a:p>
          <a:p>
            <a:r>
              <a:rPr lang="en-US" dirty="0" smtClean="0"/>
              <a:t>Tamper Evidence</a:t>
            </a:r>
          </a:p>
          <a:p>
            <a:pPr lvl="1"/>
            <a:r>
              <a:rPr lang="en-US" dirty="0" smtClean="0"/>
              <a:t>Valve handle</a:t>
            </a:r>
          </a:p>
          <a:p>
            <a:pPr lvl="1"/>
            <a:r>
              <a:rPr lang="en-US" dirty="0" smtClean="0"/>
              <a:t>Foil Seal on valve</a:t>
            </a:r>
          </a:p>
          <a:p>
            <a:pPr lvl="1"/>
            <a:r>
              <a:rPr lang="en-US" dirty="0" smtClean="0"/>
              <a:t>Cap </a:t>
            </a:r>
          </a:p>
          <a:p>
            <a:r>
              <a:rPr lang="en-US" dirty="0" smtClean="0"/>
              <a:t>One way or check valve</a:t>
            </a:r>
          </a:p>
          <a:p>
            <a:pPr lvl="1"/>
            <a:r>
              <a:rPr lang="en-US" dirty="0" smtClean="0"/>
              <a:t>There are no requirements at this time regarding how much back pressure this check should handle. </a:t>
            </a:r>
          </a:p>
          <a:p>
            <a:r>
              <a:rPr lang="en-US" dirty="0" smtClean="0"/>
              <a:t>Unique Serial Number or other traceability system/device</a:t>
            </a:r>
          </a:p>
          <a:p>
            <a:r>
              <a:rPr lang="en-US" dirty="0" smtClean="0"/>
              <a:t>There is no such thing as a UN rated single use or one-way IBC.  To reuse/refill or not is the choice of the user, not the government, as long as it meets the legal requirements.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8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1084</TotalTime>
  <Words>678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UN Performance Packaging Standards</vt:lpstr>
      <vt:lpstr>Quick History</vt:lpstr>
      <vt:lpstr>UN Subcommittee of Experts on the Transport of Dangerous Goods</vt:lpstr>
      <vt:lpstr>UN Model Regulations &amp; US DOT Regulations</vt:lpstr>
      <vt:lpstr>Regulations Establish Hazard Classes &amp; Packing Groups</vt:lpstr>
      <vt:lpstr>Regulations Establish Testing Procedures </vt:lpstr>
      <vt:lpstr>Other DOT Regulatory Requirements</vt:lpstr>
      <vt:lpstr>31HA1/Y/mm-yr/USA/M#/3800/2038/1041/57/100/mm-yr mm-yr/</vt:lpstr>
      <vt:lpstr>What makes an IBC meet the RPCL?</vt:lpstr>
      <vt:lpstr>Refill versus New IBCs</vt:lpstr>
      <vt:lpstr>Rigid Bulk Packaging Demand by Market</vt:lpstr>
      <vt:lpstr>PowerPoint Presentation</vt:lpstr>
      <vt:lpstr>Thank You </vt:lpstr>
    </vt:vector>
  </TitlesOfParts>
  <Company>Mauser USA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Lind</dc:creator>
  <cp:lastModifiedBy>Chris Lind</cp:lastModifiedBy>
  <cp:revision>20</cp:revision>
  <dcterms:created xsi:type="dcterms:W3CDTF">2013-01-14T18:35:59Z</dcterms:created>
  <dcterms:modified xsi:type="dcterms:W3CDTF">2013-02-04T20:14:53Z</dcterms:modified>
</cp:coreProperties>
</file>